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63" r:id="rId2"/>
    <p:sldId id="257" r:id="rId3"/>
    <p:sldId id="258" r:id="rId4"/>
    <p:sldId id="264" r:id="rId5"/>
    <p:sldId id="269" r:id="rId6"/>
    <p:sldId id="270" r:id="rId7"/>
    <p:sldId id="271" r:id="rId8"/>
    <p:sldId id="272" r:id="rId9"/>
    <p:sldId id="273" r:id="rId10"/>
    <p:sldId id="265" r:id="rId11"/>
    <p:sldId id="274" r:id="rId12"/>
    <p:sldId id="275" r:id="rId13"/>
    <p:sldId id="276" r:id="rId14"/>
    <p:sldId id="277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+yECrEcfJRAl8bKAB9XgmIkjs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DBF0"/>
    <a:srgbClr val="EFEBE1"/>
    <a:srgbClr val="FFFFFF"/>
    <a:srgbClr val="37C5B4"/>
    <a:srgbClr val="EDEDED"/>
    <a:srgbClr val="EFECE1"/>
    <a:srgbClr val="1C3664"/>
    <a:srgbClr val="FAD6D9"/>
    <a:srgbClr val="37A4C5"/>
    <a:srgbClr val="C5C5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4E24824-23D7-4FEF-9705-558FB86718E8}">
  <a:tblStyle styleId="{04E24824-23D7-4FEF-9705-558FB86718E8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CD6A738-2259-4E17-8A25-CA920BA46AB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23" autoAdjust="0"/>
    <p:restoredTop sz="91986" autoAdjust="0"/>
  </p:normalViewPr>
  <p:slideViewPr>
    <p:cSldViewPr snapToGrid="0">
      <p:cViewPr varScale="1">
        <p:scale>
          <a:sx n="63" d="100"/>
          <a:sy n="63" d="100"/>
        </p:scale>
        <p:origin x="84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9057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08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53481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3897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1381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64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f23a6892a_0_2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g29f23a6892a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10558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91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3878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02883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7764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9e88d588c6_2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29e88d588c6_2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" name="Google Shape;193;g29e88d588c6_2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938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e951946c9_0_10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g29e951946c9_0_10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rtl="0"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1pPr>
            <a:lvl2pPr marL="914400" lvl="1" indent="-381000" rtl="0">
              <a:spcBef>
                <a:spcPts val="50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556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g29e951946c9_0_10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5206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>
            <a:spLocks/>
          </p:cNvSpPr>
          <p:nvPr/>
        </p:nvSpPr>
        <p:spPr>
          <a:xfrm>
            <a:off x="8890" y="0"/>
            <a:ext cx="12192635" cy="6858635"/>
          </a:xfrm>
          <a:prstGeom prst="rect">
            <a:avLst/>
          </a:prstGeom>
          <a:solidFill>
            <a:srgbClr val="37C5B4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Light" charset="0"/>
              <a:ea typeface="Pretendard Light" charset="0"/>
              <a:cs typeface="Pretendard Light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00" t="14575" r="54196" b="36705"/>
          <a:stretch/>
        </p:blipFill>
        <p:spPr>
          <a:xfrm>
            <a:off x="723265" y="812800"/>
            <a:ext cx="4644390" cy="70993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265" y="1636990"/>
            <a:ext cx="1148143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및 삶의 만족도 분석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270" y="5071110"/>
            <a:ext cx="1631950" cy="2921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550"/>
            <a:ext cx="4104005" cy="307777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en-US" dirty="0" err="1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유정민</a:t>
            </a:r>
            <a:r>
              <a:rPr lang="en-US" altLang="ko-KR" dirty="0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 </a:t>
            </a:r>
            <a:r>
              <a:rPr lang="ko-KR" altLang="en-US" dirty="0" err="1" smtClean="0">
                <a:solidFill>
                  <a:schemeClr val="bg1"/>
                </a:solidFill>
                <a:latin typeface="Pretendard Medium" charset="0"/>
                <a:ea typeface="Pretendard Medium" charset="0"/>
                <a:cs typeface="Pretendard Medium" charset="0"/>
              </a:rPr>
              <a:t>박의범</a:t>
            </a:r>
            <a:endParaRPr lang="ko-KR" altLang="en-US" dirty="0">
              <a:solidFill>
                <a:schemeClr val="bg1"/>
              </a:solidFill>
              <a:latin typeface="Pretendard Medium" charset="0"/>
              <a:ea typeface="Pretendard Medium" charset="0"/>
              <a:cs typeface="Pretendard Medium" charset="0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38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175" y="4205605"/>
            <a:ext cx="4328160" cy="2517775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005"/>
            <a:ext cx="2803525" cy="384175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r" latinLnBrk="0">
              <a:buFontTx/>
              <a:buNone/>
            </a:pPr>
            <a:r>
              <a:rPr lang="ko-KR" altLang="ko-KR" sz="1900" spc="-60" dirty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2조 </a:t>
            </a:r>
            <a:r>
              <a:rPr lang="en-US" altLang="ko-KR" sz="1900" spc="-60" dirty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1</a:t>
            </a:r>
            <a:r>
              <a:rPr lang="ko-KR" altLang="ko-KR" sz="1900" spc="-60" dirty="0" smtClean="0">
                <a:solidFill>
                  <a:srgbClr val="FFFFFF"/>
                </a:solidFill>
                <a:latin typeface="Pretendard ExtraBold" charset="0"/>
                <a:ea typeface="Pretendard ExtraBold" charset="0"/>
                <a:cs typeface="Pretendard ExtraBold" charset="0"/>
              </a:rPr>
              <a:t>팀</a:t>
            </a:r>
            <a:endParaRPr lang="ko-KR" altLang="en-US" sz="1900" dirty="0">
              <a:solidFill>
                <a:srgbClr val="FFFFFF"/>
              </a:solidFill>
              <a:latin typeface="Pretendard ExtraBold" charset="0"/>
              <a:ea typeface="Pretendard ExtraBold" charset="0"/>
              <a:cs typeface="Pretendard ExtraBold" charset="0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10" y="2612390"/>
            <a:ext cx="960183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500" y="2291715"/>
            <a:ext cx="554990" cy="554990"/>
          </a:xfrm>
          <a:prstGeom prst="rect">
            <a:avLst/>
          </a:prstGeom>
        </p:spPr>
      </p:pic>
      <p:sp>
        <p:nvSpPr>
          <p:cNvPr id="14" name="Object 3">
            <a:extLst>
              <a:ext uri="{FF2B5EF4-FFF2-40B4-BE49-F238E27FC236}">
                <a16:creationId xmlns:a16="http://schemas.microsoft.com/office/drawing/2014/main" id="{C065BC26-E212-3B43-94D4-71CEBBD31711}"/>
              </a:ext>
            </a:extLst>
          </p:cNvPr>
          <p:cNvSpPr txBox="1"/>
          <p:nvPr/>
        </p:nvSpPr>
        <p:spPr>
          <a:xfrm>
            <a:off x="723265" y="2743160"/>
            <a:ext cx="362013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kern="0" spc="-300" dirty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화면 설계서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5388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4991486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질병을 폼 태그를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사용하여 차트를 사용하여 정보 제공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433793179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975" y="2903176"/>
            <a:ext cx="5280025" cy="3585846"/>
          </a:xfrm>
          <a:prstGeom prst="rect">
            <a:avLst/>
          </a:prstGeom>
        </p:spPr>
      </p:pic>
      <p:sp>
        <p:nvSpPr>
          <p:cNvPr id="35" name="Google Shape;213;g29e88d588c6_2_45"/>
          <p:cNvSpPr/>
          <p:nvPr/>
        </p:nvSpPr>
        <p:spPr>
          <a:xfrm>
            <a:off x="1577975" y="293760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3898159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sp>
        <p:nvSpPr>
          <p:cNvPr id="54" name="직사각형 53"/>
          <p:cNvSpPr/>
          <p:nvPr/>
        </p:nvSpPr>
        <p:spPr>
          <a:xfrm>
            <a:off x="432117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4457138" y="4832480"/>
            <a:ext cx="1232874" cy="36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고지혈증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6" name="직사각형 55"/>
          <p:cNvSpPr/>
          <p:nvPr/>
        </p:nvSpPr>
        <p:spPr>
          <a:xfrm>
            <a:off x="4457138" y="5321365"/>
            <a:ext cx="1232874" cy="364344"/>
          </a:xfrm>
          <a:prstGeom prst="rect">
            <a:avLst/>
          </a:prstGeom>
          <a:noFill/>
          <a:ln>
            <a:solidFill>
              <a:srgbClr val="CFDB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당뇨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7" name="직사각형 56"/>
          <p:cNvSpPr/>
          <p:nvPr/>
        </p:nvSpPr>
        <p:spPr>
          <a:xfrm>
            <a:off x="5818263" y="4840389"/>
            <a:ext cx="1232874" cy="3643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치매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818263" y="5321365"/>
            <a:ext cx="1232874" cy="3643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고혈압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498401" y="4509448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811492358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 정보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차트에 적용되는 연도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2013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년부터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2022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년까지의 질병 정보를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지역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 구별로 차트를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질병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폼태그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질병별로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차트를 설정 가능</a:t>
                      </a: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질병에 대한 정보를 제공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71778299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서울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서울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0926" y="2903176"/>
            <a:ext cx="633442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65162" y="3313187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5162" y="3747841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5787" y="2975132"/>
            <a:ext cx="1999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092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39800" y="6152873"/>
            <a:ext cx="6502400" cy="47917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Google Shape;213;g29e88d588c6_2_45"/>
          <p:cNvSpPr/>
          <p:nvPr/>
        </p:nvSpPr>
        <p:spPr>
          <a:xfrm>
            <a:off x="864455" y="2808111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4424" y="4575041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100977" y="4944831"/>
            <a:ext cx="2651874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강남구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2" name="Google Shape;213;g29e88d588c6_2_45"/>
          <p:cNvSpPr/>
          <p:nvPr/>
        </p:nvSpPr>
        <p:spPr>
          <a:xfrm>
            <a:off x="967988" y="6058418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3" name="Google Shape;213;g29e88d588c6_2_45"/>
          <p:cNvSpPr/>
          <p:nvPr/>
        </p:nvSpPr>
        <p:spPr>
          <a:xfrm>
            <a:off x="905223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4" name="Google Shape;213;g29e88d588c6_2_45"/>
          <p:cNvSpPr/>
          <p:nvPr/>
        </p:nvSpPr>
        <p:spPr>
          <a:xfrm>
            <a:off x="4269726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65162" y="6248400"/>
            <a:ext cx="2941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질병이란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5" y="3321397"/>
            <a:ext cx="257175" cy="295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4" y="3740707"/>
            <a:ext cx="257175" cy="29527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434" y="4944831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618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063676582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질병을 폼 태그를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사용하여 차트를 사용하여 정보 제공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51116897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전남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975" y="2903176"/>
            <a:ext cx="5280025" cy="3585846"/>
          </a:xfrm>
          <a:prstGeom prst="rect">
            <a:avLst/>
          </a:prstGeom>
        </p:spPr>
      </p:pic>
      <p:sp>
        <p:nvSpPr>
          <p:cNvPr id="35" name="Google Shape;213;g29e88d588c6_2_45"/>
          <p:cNvSpPr/>
          <p:nvPr/>
        </p:nvSpPr>
        <p:spPr>
          <a:xfrm>
            <a:off x="1577975" y="293760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98658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29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678120058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직사각형 4"/>
          <p:cNvSpPr/>
          <p:nvPr/>
        </p:nvSpPr>
        <p:spPr>
          <a:xfrm>
            <a:off x="838200" y="1866079"/>
            <a:ext cx="7045475" cy="476596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838200" y="1866079"/>
            <a:ext cx="7045475" cy="821799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39800" y="2081377"/>
            <a:ext cx="287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전남 질병 정보</a:t>
            </a:r>
            <a:endParaRPr lang="ko-KR" altLang="en-US" sz="20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80926" y="2903176"/>
            <a:ext cx="633442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1265162" y="3313187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65162" y="3747841"/>
            <a:ext cx="5785975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5787" y="2975132"/>
            <a:ext cx="1999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8092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321175" y="4464041"/>
            <a:ext cx="2994176" cy="132592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39800" y="6152873"/>
            <a:ext cx="6502400" cy="47917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9" name="Google Shape;213;g29e88d588c6_2_45"/>
          <p:cNvSpPr/>
          <p:nvPr/>
        </p:nvSpPr>
        <p:spPr>
          <a:xfrm>
            <a:off x="864455" y="2808111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4424" y="4575041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서울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100977" y="4944831"/>
            <a:ext cx="2651874" cy="36434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해남군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4457138" y="4832480"/>
            <a:ext cx="1232874" cy="36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고지혈증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457138" y="5321365"/>
            <a:ext cx="1232874" cy="364344"/>
          </a:xfrm>
          <a:prstGeom prst="rect">
            <a:avLst/>
          </a:prstGeom>
          <a:noFill/>
          <a:ln>
            <a:solidFill>
              <a:srgbClr val="CFDB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당뇨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5818263" y="4840389"/>
            <a:ext cx="1232874" cy="36434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치매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818263" y="5321365"/>
            <a:ext cx="1232874" cy="36434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고혈압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42" name="Google Shape;213;g29e88d588c6_2_45"/>
          <p:cNvSpPr/>
          <p:nvPr/>
        </p:nvSpPr>
        <p:spPr>
          <a:xfrm>
            <a:off x="967988" y="6058418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3" name="Google Shape;213;g29e88d588c6_2_45"/>
          <p:cNvSpPr/>
          <p:nvPr/>
        </p:nvSpPr>
        <p:spPr>
          <a:xfrm>
            <a:off x="905223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4" name="Google Shape;213;g29e88d588c6_2_45"/>
          <p:cNvSpPr/>
          <p:nvPr/>
        </p:nvSpPr>
        <p:spPr>
          <a:xfrm>
            <a:off x="4269726" y="4342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Impac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498401" y="4509448"/>
            <a:ext cx="982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265162" y="6248400"/>
            <a:ext cx="29417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4</a:t>
            </a:r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대 질병이란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graphicFrame>
        <p:nvGraphicFramePr>
          <p:cNvPr id="31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3125506381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</a:t>
                      </a:r>
                      <a:r>
                        <a:rPr lang="en-US" altLang="ko-KR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-&gt; </a:t>
                      </a:r>
                      <a:r>
                        <a:rPr lang="ko-KR" altLang="en-US" sz="14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전남 질병 정보</a:t>
                      </a:r>
                      <a:endParaRPr lang="ko-KR" altLang="en-US" sz="14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 정보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차트에 적용되는 연도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2013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년부터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2022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년까지의 질병 정보를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지역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 구별로 차트를 설정 가능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차트에 적용되는 질병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폼태그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질병별로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차트를 설정 가능</a:t>
                      </a:r>
                      <a:endParaRPr lang="en-US" altLang="ko-KR" baseline="0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4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대 질병에 대한 정보를 제공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6435" y="3351243"/>
            <a:ext cx="257175" cy="29527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624" y="3771986"/>
            <a:ext cx="257175" cy="29527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044" y="4979365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3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4;g29e88d588c6_2_9"/>
          <p:cNvSpPr/>
          <p:nvPr/>
        </p:nvSpPr>
        <p:spPr>
          <a:xfrm>
            <a:off x="568174" y="1754429"/>
            <a:ext cx="7572525" cy="4989269"/>
          </a:xfrm>
          <a:prstGeom prst="rect">
            <a:avLst/>
          </a:prstGeom>
          <a:solidFill>
            <a:schemeClr val="l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b="0" i="0" u="none" strike="noStrike" cap="none" smtClean="0">
                <a:solidFill>
                  <a:schemeClr val="lt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  <a:sym typeface="Malgun Gothic"/>
              </a:rPr>
              <a:t>ㄴ</a:t>
            </a:r>
            <a:endParaRPr sz="1800" b="0" i="0" u="none" strike="noStrike" cap="none" dirty="0">
              <a:solidFill>
                <a:schemeClr val="lt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964094279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기대 수명 예측 페이지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기대 수명 예측 정보를 차트로 나타냄</a:t>
                      </a: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서울과 전라남도의 기대 수명 예측 정보를 </a:t>
                      </a:r>
                      <a:r>
                        <a:rPr lang="ko-KR" altLang="en-US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셀렉트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박스를 사용해서 연도를 설정 가능</a:t>
                      </a: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492224685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기대</a:t>
                      </a:r>
                      <a:r>
                        <a:rPr lang="ko-KR" altLang="en-US" sz="1500" b="1" baseline="0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 수명 예측 페이지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3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26072"/>
            <a:ext cx="7061200" cy="2976563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1082526" y="5417774"/>
            <a:ext cx="3095774" cy="122432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366763" y="5827785"/>
            <a:ext cx="2570237" cy="295275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2013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66763" y="6262439"/>
            <a:ext cx="2570237" cy="31178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2022</a:t>
            </a:r>
            <a:endParaRPr lang="ko-KR" altLang="en-US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217387" y="5489730"/>
            <a:ext cx="9771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연도</a:t>
            </a:r>
            <a:endParaRPr lang="ko-KR" altLang="en-US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6" name="Google Shape;213;g29e88d588c6_2_45"/>
          <p:cNvSpPr/>
          <p:nvPr/>
        </p:nvSpPr>
        <p:spPr>
          <a:xfrm>
            <a:off x="1217387" y="2745146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4" name="Google Shape;213;g29e88d588c6_2_45"/>
          <p:cNvSpPr/>
          <p:nvPr/>
        </p:nvSpPr>
        <p:spPr>
          <a:xfrm>
            <a:off x="3872368" y="5378999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5245" y="5827785"/>
            <a:ext cx="257175" cy="29527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9025" y="6262439"/>
            <a:ext cx="257175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99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7" name="Google Shape;107;p2"/>
          <p:cNvGraphicFramePr/>
          <p:nvPr>
            <p:extLst>
              <p:ext uri="{D42A27DB-BD31-4B8C-83A1-F6EECF244321}">
                <p14:modId xmlns:p14="http://schemas.microsoft.com/office/powerpoint/2010/main" val="891107137"/>
              </p:ext>
            </p:extLst>
          </p:nvPr>
        </p:nvGraphicFramePr>
        <p:xfrm>
          <a:off x="693175" y="1412924"/>
          <a:ext cx="11254000" cy="4954600"/>
        </p:xfrm>
        <a:graphic>
          <a:graphicData uri="http://schemas.openxmlformats.org/drawingml/2006/table">
            <a:tbl>
              <a:tblPr firstRow="1" bandRow="1">
                <a:noFill/>
                <a:tableStyleId>{04E24824-23D7-4FEF-9705-558FB86718E8}</a:tableStyleId>
              </a:tblPr>
              <a:tblGrid>
                <a:gridCol w="788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4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41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9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버전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작성일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변경 내용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b="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작성자</a:t>
                      </a:r>
                      <a:endParaRPr sz="1800" b="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V0.1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2023-11-23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 설계서 작성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메인 페이지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</a:t>
                      </a:r>
                      <a:r>
                        <a:rPr lang="en-US" altLang="ko-KR" sz="1800" u="none" strike="noStrike" cap="none" baseline="0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altLang="en-US" sz="1800" u="none" strike="noStrike" cap="none" baseline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지역별 통계 페이지 추가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유정민</a:t>
                      </a:r>
                      <a:endParaRPr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36000" marR="91450" marT="45725" marB="45725" anchor="ctr">
                    <a:lnL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296B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V0.2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2023-11-28</a:t>
                      </a: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전체적인 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UI 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디자인 수정</a:t>
                      </a:r>
                      <a:r>
                        <a:rPr lang="en-US" altLang="ko-KR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800" u="none" strike="noStrike" cap="none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케러샐</a:t>
                      </a:r>
                      <a:r>
                        <a:rPr lang="ko-KR" altLang="en-US" sz="1800" u="none" strike="noStrike" cap="none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추가</a:t>
                      </a:r>
                      <a:endParaRPr lang="ko-KR" altLang="en-US"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유정민</a:t>
                      </a:r>
                      <a:r>
                        <a:rPr lang="en-US" altLang="ko-KR" sz="1300" dirty="0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, </a:t>
                      </a:r>
                      <a:r>
                        <a:rPr lang="ko-KR" altLang="en-US" sz="1300" dirty="0" err="1" smtClean="0"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박의범</a:t>
                      </a:r>
                      <a:endParaRPr lang="ko-KR" altLang="en-US"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sz="13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93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u="none" strike="noStrike" cap="none" dirty="0"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7F7F7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cxnSp>
        <p:nvCxnSpPr>
          <p:cNvPr id="109" name="Google Shape;109;p2"/>
          <p:cNvCxnSpPr/>
          <p:nvPr/>
        </p:nvCxnSpPr>
        <p:spPr>
          <a:xfrm>
            <a:off x="3500582" y="917614"/>
            <a:ext cx="8446593" cy="0"/>
          </a:xfrm>
          <a:prstGeom prst="straightConnector1">
            <a:avLst/>
          </a:prstGeom>
          <a:noFill/>
          <a:ln w="19050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rgbClr val="767171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A4C5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oogle Shape;109;p2"/>
          <p:cNvCxnSpPr/>
          <p:nvPr/>
        </p:nvCxnSpPr>
        <p:spPr>
          <a:xfrm>
            <a:off x="3975652" y="917614"/>
            <a:ext cx="7598824" cy="0"/>
          </a:xfrm>
          <a:prstGeom prst="straightConnector1">
            <a:avLst/>
          </a:prstGeom>
          <a:noFill/>
          <a:ln w="19050" cap="flat" cmpd="sng">
            <a:solidFill>
              <a:srgbClr val="757070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" name="직사각형 5"/>
          <p:cNvSpPr>
            <a:spLocks/>
          </p:cNvSpPr>
          <p:nvPr/>
        </p:nvSpPr>
        <p:spPr>
          <a:xfrm>
            <a:off x="742950" y="1310640"/>
            <a:ext cx="10832465" cy="5374005"/>
          </a:xfrm>
          <a:prstGeom prst="rect">
            <a:avLst/>
          </a:prstGeom>
          <a:solidFill>
            <a:schemeClr val="bg1"/>
          </a:solidFill>
          <a:ln w="0"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algn="ctr" latinLnBrk="0">
              <a:buFontTx/>
              <a:buNone/>
            </a:pPr>
            <a:endParaRPr lang="ko-KR" altLang="en-US">
              <a:latin typeface="Pretendard Medium" charset="0"/>
              <a:ea typeface="Pretendard Medium" charset="0"/>
            </a:endParaRPr>
          </a:p>
        </p:txBody>
      </p:sp>
      <p:cxnSp>
        <p:nvCxnSpPr>
          <p:cNvPr id="8" name="직선 연결선[R] 58">
            <a:extLst>
              <a:ext uri="{FF2B5EF4-FFF2-40B4-BE49-F238E27FC236}">
                <a16:creationId xmlns:a16="http://schemas.microsoft.com/office/drawing/2014/main" id="{D1845775-D11E-D848-9D51-98B60367791C}"/>
              </a:ext>
            </a:extLst>
          </p:cNvPr>
          <p:cNvCxnSpPr>
            <a:cxnSpLocks/>
            <a:endCxn id="21" idx="2"/>
          </p:cNvCxnSpPr>
          <p:nvPr/>
        </p:nvCxnSpPr>
        <p:spPr>
          <a:xfrm flipH="1">
            <a:off x="4826000" y="3168260"/>
            <a:ext cx="1905" cy="1737995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[R] 59">
            <a:extLst>
              <a:ext uri="{FF2B5EF4-FFF2-40B4-BE49-F238E27FC236}">
                <a16:creationId xmlns:a16="http://schemas.microsoft.com/office/drawing/2014/main" id="{A9A449C7-F7D2-114A-A29F-6BBA4647E179}"/>
              </a:ext>
            </a:extLst>
          </p:cNvPr>
          <p:cNvCxnSpPr>
            <a:cxnSpLocks/>
          </p:cNvCxnSpPr>
          <p:nvPr/>
        </p:nvCxnSpPr>
        <p:spPr>
          <a:xfrm>
            <a:off x="7379970" y="3324583"/>
            <a:ext cx="0" cy="287020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bject 2"/>
          <p:cNvSpPr txBox="1"/>
          <p:nvPr/>
        </p:nvSpPr>
        <p:spPr>
          <a:xfrm>
            <a:off x="750714" y="378490"/>
            <a:ext cx="6216650" cy="8464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화면 구성도</a:t>
            </a:r>
          </a:p>
        </p:txBody>
      </p:sp>
      <p:cxnSp>
        <p:nvCxnSpPr>
          <p:cNvPr id="12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764915" y="917575"/>
            <a:ext cx="78098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모서리가 둥근 직사각형 12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4959350" y="1529715"/>
            <a:ext cx="2200910" cy="543560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메인</a:t>
            </a:r>
            <a:r>
              <a:rPr kumimoji="1" lang="ko-KR" altLang="en-US" sz="2400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rPr>
              <a:t> 화면</a:t>
            </a:r>
            <a:endParaRPr kumimoji="1" lang="ko-Kore-KR" altLang="en-US" sz="24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1A4D8D23-85C4-C842-A2AD-31015B84EB7A}"/>
              </a:ext>
            </a:extLst>
          </p:cNvPr>
          <p:cNvGrpSpPr/>
          <p:nvPr/>
        </p:nvGrpSpPr>
        <p:grpSpPr>
          <a:xfrm>
            <a:off x="3725545" y="2736460"/>
            <a:ext cx="2200910" cy="2169795"/>
            <a:chOff x="3725545" y="3172460"/>
            <a:chExt cx="2200910" cy="2169795"/>
          </a:xfrm>
        </p:grpSpPr>
        <p:sp>
          <p:nvSpPr>
            <p:cNvPr id="18" name="모서리가 둥근 직사각형 17">
              <a:extLst>
                <a:ext uri="{FF2B5EF4-FFF2-40B4-BE49-F238E27FC236}">
                  <a16:creationId xmlns:a16="http://schemas.microsoft.com/office/drawing/2014/main" id="{1911CBD8-BFD4-6D42-94C7-CA1D608A8A18}"/>
                </a:ext>
              </a:extLst>
            </p:cNvPr>
            <p:cNvSpPr/>
            <p:nvPr/>
          </p:nvSpPr>
          <p:spPr>
            <a:xfrm>
              <a:off x="372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건강 분석 </a:t>
              </a:r>
              <a:r>
                <a:rPr kumimoji="1" lang="en-US" altLang="ko-KR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·</a:t>
              </a:r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 예측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19" name="모서리가 둥근 직사각형 18">
              <a:extLst>
                <a:ext uri="{FF2B5EF4-FFF2-40B4-BE49-F238E27FC236}">
                  <a16:creationId xmlns:a16="http://schemas.microsoft.com/office/drawing/2014/main" id="{F8F2BC1A-2390-4E44-8205-D4B7E764B30E}"/>
                </a:ext>
              </a:extLst>
            </p:cNvPr>
            <p:cNvSpPr/>
            <p:nvPr/>
          </p:nvSpPr>
          <p:spPr>
            <a:xfrm>
              <a:off x="372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기대 수명 예측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0" name="모서리가 둥근 직사각형 19">
              <a:extLst>
                <a:ext uri="{FF2B5EF4-FFF2-40B4-BE49-F238E27FC236}">
                  <a16:creationId xmlns:a16="http://schemas.microsoft.com/office/drawing/2014/main" id="{5907D5AB-BDC5-A343-87B9-80988E86F5C3}"/>
                </a:ext>
              </a:extLst>
            </p:cNvPr>
            <p:cNvSpPr/>
            <p:nvPr/>
          </p:nvSpPr>
          <p:spPr>
            <a:xfrm>
              <a:off x="372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z="1400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환경 요인 분석</a:t>
              </a:r>
              <a:endParaRPr kumimoji="1" lang="ko-Kore-KR" altLang="en-US" sz="1400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1" name="모서리가 둥근 직사각형 20">
              <a:extLst>
                <a:ext uri="{FF2B5EF4-FFF2-40B4-BE49-F238E27FC236}">
                  <a16:creationId xmlns:a16="http://schemas.microsoft.com/office/drawing/2014/main" id="{7BA383D9-2E78-A944-B4AD-8A0AFC2EFE39}"/>
                </a:ext>
              </a:extLst>
            </p:cNvPr>
            <p:cNvSpPr/>
            <p:nvPr/>
          </p:nvSpPr>
          <p:spPr>
            <a:xfrm>
              <a:off x="372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질병 분석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85E9FE8-AE4A-3343-AA95-7677D6350D38}"/>
              </a:ext>
            </a:extLst>
          </p:cNvPr>
          <p:cNvGrpSpPr/>
          <p:nvPr/>
        </p:nvGrpSpPr>
        <p:grpSpPr>
          <a:xfrm>
            <a:off x="6279515" y="2720909"/>
            <a:ext cx="2200910" cy="3302000"/>
            <a:chOff x="6265545" y="3172460"/>
            <a:chExt cx="2200910" cy="3302000"/>
          </a:xfrm>
        </p:grpSpPr>
        <p:sp>
          <p:nvSpPr>
            <p:cNvPr id="28" name="모서리가 둥근 직사각형 27">
              <a:extLst>
                <a:ext uri="{FF2B5EF4-FFF2-40B4-BE49-F238E27FC236}">
                  <a16:creationId xmlns:a16="http://schemas.microsoft.com/office/drawing/2014/main" id="{19F82CD0-3FD3-754A-B76B-3CD6750D0536}"/>
                </a:ext>
              </a:extLst>
            </p:cNvPr>
            <p:cNvSpPr/>
            <p:nvPr/>
          </p:nvSpPr>
          <p:spPr>
            <a:xfrm>
              <a:off x="6265545" y="3172460"/>
              <a:ext cx="2200910" cy="455930"/>
            </a:xfrm>
            <a:prstGeom prst="round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1"/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어르신 복지</a:t>
              </a:r>
              <a:endParaRPr kumimoji="1" lang="ko-Kore-KR" altLang="en-US" dirty="0">
                <a:solidFill>
                  <a:schemeClr val="bg1"/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29" name="모서리가 둥근 직사각형 28">
              <a:extLst>
                <a:ext uri="{FF2B5EF4-FFF2-40B4-BE49-F238E27FC236}">
                  <a16:creationId xmlns:a16="http://schemas.microsoft.com/office/drawing/2014/main" id="{52B108A3-3B60-1644-A13B-6D86CF96202E}"/>
                </a:ext>
              </a:extLst>
            </p:cNvPr>
            <p:cNvSpPr/>
            <p:nvPr/>
          </p:nvSpPr>
          <p:spPr>
            <a:xfrm>
              <a:off x="6265545" y="375412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어르신 일자리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6E77562F-F855-F14C-8C10-0E2231B667D6}"/>
                </a:ext>
              </a:extLst>
            </p:cNvPr>
            <p:cNvSpPr/>
            <p:nvPr/>
          </p:nvSpPr>
          <p:spPr>
            <a:xfrm>
              <a:off x="6265545" y="432054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생활 안</a:t>
              </a:r>
              <a:r>
                <a:rPr kumimoji="1" lang="ko-KR" altLang="en-US" dirty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정</a:t>
              </a:r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 지원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1" name="모서리가 둥근 직사각형 30">
              <a:extLst>
                <a:ext uri="{FF2B5EF4-FFF2-40B4-BE49-F238E27FC236}">
                  <a16:creationId xmlns:a16="http://schemas.microsoft.com/office/drawing/2014/main" id="{2ABB516B-6759-D541-AB88-DA00A2834E7F}"/>
                </a:ext>
              </a:extLst>
            </p:cNvPr>
            <p:cNvSpPr/>
            <p:nvPr/>
          </p:nvSpPr>
          <p:spPr>
            <a:xfrm>
              <a:off x="6265545" y="488632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독거 재가 어르신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2" name="모서리가 둥근 직사각형 31">
              <a:extLst>
                <a:ext uri="{FF2B5EF4-FFF2-40B4-BE49-F238E27FC236}">
                  <a16:creationId xmlns:a16="http://schemas.microsoft.com/office/drawing/2014/main" id="{3F21D2D6-73DA-DF45-AB7D-46B855AD5630}"/>
                </a:ext>
              </a:extLst>
            </p:cNvPr>
            <p:cNvSpPr/>
            <p:nvPr/>
          </p:nvSpPr>
          <p:spPr>
            <a:xfrm>
              <a:off x="6265545" y="5452745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dirty="0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여가 및 복지 지원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  <p:sp>
          <p:nvSpPr>
            <p:cNvPr id="33" name="모서리가 둥근 직사각형 32">
              <a:extLst>
                <a:ext uri="{FF2B5EF4-FFF2-40B4-BE49-F238E27FC236}">
                  <a16:creationId xmlns:a16="http://schemas.microsoft.com/office/drawing/2014/main" id="{4F1696D5-A066-404C-A2E0-97FC884D3B57}"/>
                </a:ext>
              </a:extLst>
            </p:cNvPr>
            <p:cNvSpPr/>
            <p:nvPr/>
          </p:nvSpPr>
          <p:spPr>
            <a:xfrm>
              <a:off x="6265545" y="6018530"/>
              <a:ext cx="2200910" cy="455930"/>
            </a:xfrm>
            <a:prstGeom prst="roundRect">
              <a:avLst/>
            </a:prstGeom>
            <a:solidFill>
              <a:srgbClr val="EFECE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ko-KR" altLang="en-US" smtClean="0">
                  <a:solidFill>
                    <a:schemeClr val="bg2">
                      <a:lumMod val="50000"/>
                    </a:schemeClr>
                  </a:solidFill>
                  <a:latin typeface="Pretendard Medium" panose="020B0600000101010101" charset="-127"/>
                  <a:ea typeface="Pretendard Medium" panose="020B0600000101010101" charset="-127"/>
                </a:rPr>
                <a:t>치매 관리 사업</a:t>
              </a:r>
              <a:endParaRPr kumimoji="1" lang="ko-Kore-KR" altLang="en-US" dirty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endParaRPr>
            </a:p>
          </p:txBody>
        </p:sp>
      </p:grpSp>
      <p:cxnSp>
        <p:nvCxnSpPr>
          <p:cNvPr id="34" name="직선 연결선[R] 10">
            <a:extLst>
              <a:ext uri="{FF2B5EF4-FFF2-40B4-BE49-F238E27FC236}">
                <a16:creationId xmlns:a16="http://schemas.microsoft.com/office/drawing/2014/main" id="{67F4E4A7-08EA-3148-A1AA-55E2B89D3BCD}"/>
              </a:ext>
            </a:extLst>
          </p:cNvPr>
          <p:cNvCxnSpPr>
            <a:cxnSpLocks/>
          </p:cNvCxnSpPr>
          <p:nvPr/>
        </p:nvCxnSpPr>
        <p:spPr>
          <a:xfrm>
            <a:off x="6071895" y="2073275"/>
            <a:ext cx="0" cy="42037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[R] 51">
            <a:extLst>
              <a:ext uri="{FF2B5EF4-FFF2-40B4-BE49-F238E27FC236}">
                <a16:creationId xmlns:a16="http://schemas.microsoft.com/office/drawing/2014/main" id="{A9151E26-AF0B-6D42-B514-EB83E60E3F9D}"/>
              </a:ext>
            </a:extLst>
          </p:cNvPr>
          <p:cNvCxnSpPr>
            <a:cxnSpLocks/>
          </p:cNvCxnSpPr>
          <p:nvPr/>
        </p:nvCxnSpPr>
        <p:spPr>
          <a:xfrm>
            <a:off x="4826000" y="2552316"/>
            <a:ext cx="0" cy="139257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[R] 54">
            <a:extLst>
              <a:ext uri="{FF2B5EF4-FFF2-40B4-BE49-F238E27FC236}">
                <a16:creationId xmlns:a16="http://schemas.microsoft.com/office/drawing/2014/main" id="{F63237A8-C621-5A42-97C3-B80773F671FE}"/>
              </a:ext>
            </a:extLst>
          </p:cNvPr>
          <p:cNvCxnSpPr>
            <a:cxnSpLocks/>
          </p:cNvCxnSpPr>
          <p:nvPr/>
        </p:nvCxnSpPr>
        <p:spPr>
          <a:xfrm>
            <a:off x="7379970" y="2522981"/>
            <a:ext cx="0" cy="168592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4826000" y="2522981"/>
            <a:ext cx="255397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4F1696D5-A066-404C-A2E0-97FC884D3B57}"/>
              </a:ext>
            </a:extLst>
          </p:cNvPr>
          <p:cNvSpPr/>
          <p:nvPr/>
        </p:nvSpPr>
        <p:spPr>
          <a:xfrm>
            <a:off x="6279515" y="6132986"/>
            <a:ext cx="2200910" cy="455930"/>
          </a:xfrm>
          <a:prstGeom prst="round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dirty="0" smtClean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SNS </a:t>
            </a:r>
            <a:r>
              <a:rPr kumimoji="1" lang="ko-KR" altLang="en-US" dirty="0" smtClean="0">
                <a:solidFill>
                  <a:schemeClr val="bg2">
                    <a:lumMod val="50000"/>
                  </a:schemeClr>
                </a:solidFill>
                <a:latin typeface="Pretendard Medium" panose="020B0600000101010101" charset="-127"/>
                <a:ea typeface="Pretendard Medium" panose="020B0600000101010101" charset="-127"/>
              </a:rPr>
              <a:t>허브</a:t>
            </a:r>
            <a:endParaRPr kumimoji="1" lang="ko-Kore-KR" altLang="en-US" dirty="0">
              <a:solidFill>
                <a:schemeClr val="bg2">
                  <a:lumMod val="50000"/>
                </a:schemeClr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cxnSp>
        <p:nvCxnSpPr>
          <p:cNvPr id="10" name="직선 연결선 9"/>
          <p:cNvCxnSpPr>
            <a:stCxn id="28" idx="2"/>
            <a:endCxn id="29" idx="0"/>
          </p:cNvCxnSpPr>
          <p:nvPr/>
        </p:nvCxnSpPr>
        <p:spPr>
          <a:xfrm>
            <a:off x="7379970" y="3176839"/>
            <a:ext cx="0" cy="1257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1368381750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상단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로고를 누르면 메인 페이지로 이동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네비게이션바는 상단에 고정되어 스크롤과 같이 </a:t>
                      </a:r>
                      <a:r>
                        <a:rPr lang="ko-KR" altLang="en-US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움직이고 항목들을 누르면 해당 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사이트로 이동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일정 시간이 지나면 슬라이드가 자동으로 넘어가게 설정</a:t>
                      </a: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버튼을 통하여 현재 </a:t>
                      </a:r>
                      <a:r>
                        <a:rPr lang="ko-KR" altLang="en-US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캐러셀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이미지와 맞는 서비스로 이동</a:t>
                      </a: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49402692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상단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175" y="2512861"/>
            <a:ext cx="7506001" cy="4230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3979" y="4106006"/>
            <a:ext cx="3862162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기능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8" name="Google Shape;213;g29e88d588c6_2_45"/>
          <p:cNvSpPr/>
          <p:nvPr/>
        </p:nvSpPr>
        <p:spPr>
          <a:xfrm>
            <a:off x="610262" y="1851660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9" name="Google Shape;213;g29e88d588c6_2_45"/>
          <p:cNvSpPr/>
          <p:nvPr/>
        </p:nvSpPr>
        <p:spPr>
          <a:xfrm>
            <a:off x="2777822" y="1910410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Google Shape;213;g29e88d588c6_2_45"/>
          <p:cNvSpPr/>
          <p:nvPr/>
        </p:nvSpPr>
        <p:spPr>
          <a:xfrm>
            <a:off x="1166229" y="3771964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3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238657" y="4884425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13" name="Google Shape;213;g29e88d588c6_2_45"/>
          <p:cNvSpPr/>
          <p:nvPr/>
        </p:nvSpPr>
        <p:spPr>
          <a:xfrm>
            <a:off x="1113979" y="483833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4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  <p:extLst>
      <p:ext uri="{BB962C8B-B14F-4D97-AF65-F5344CB8AC3E}">
        <p14:creationId xmlns:p14="http://schemas.microsoft.com/office/powerpoint/2010/main" val="153532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3124395583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캐러셀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23964"/>
            <a:ext cx="7866413" cy="462791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95462" y="3788846"/>
            <a:ext cx="452454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기대 수명 정보 보기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오래도록 행복한 삶을 위한 첫걸음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624039" y="4538011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592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Google Shape;131;g29e8d1b826c_0_5"/>
          <p:cNvGraphicFramePr/>
          <p:nvPr>
            <p:extLst/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err="1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캐러셀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3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6310"/>
            <a:ext cx="7866413" cy="46531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17350" y="3455693"/>
            <a:ext cx="386216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5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살펴보기</a:t>
            </a:r>
            <a:endParaRPr lang="en-US" altLang="ko-KR" sz="15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삶의 만족 정책으로 이루어집니다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pPr algn="r"/>
            <a:r>
              <a:rPr lang="en-US" altLang="ko-KR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:</a:t>
            </a:r>
            <a:r>
              <a:rPr lang="ko-KR" altLang="en-US" sz="2000" b="1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의견이 중요해요</a:t>
            </a:r>
            <a:endParaRPr lang="en-US" altLang="ko-KR" sz="2000" b="1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983541" y="4471356"/>
            <a:ext cx="1195971" cy="372966"/>
          </a:xfrm>
          <a:prstGeom prst="round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서비스 </a:t>
            </a:r>
            <a:r>
              <a:rPr lang="ko-KR" altLang="en-US" sz="1100" b="1" dirty="0" err="1" smtClean="0">
                <a:solidFill>
                  <a:schemeClr val="tx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바로가기</a:t>
            </a:r>
            <a:endParaRPr lang="ko-KR" altLang="en-US" sz="1100" b="1" dirty="0">
              <a:solidFill>
                <a:schemeClr val="tx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431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578660734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중단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정책 정보의 일부를 가져와서 보여준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뒤 해당 </a:t>
                      </a:r>
                      <a:r>
                        <a:rPr lang="ko-KR" altLang="en-US" baseline="0" dirty="0" err="1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게시글을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누르면 이동하도록 설정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413926078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 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중단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68175" y="2986429"/>
            <a:ext cx="7505999" cy="3479472"/>
          </a:xfrm>
          <a:prstGeom prst="rect">
            <a:avLst/>
          </a:prstGeom>
          <a:solidFill>
            <a:srgbClr val="CFD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39441" y="3246224"/>
            <a:ext cx="32762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cap="all" dirty="0"/>
              <a:t>ABOUT US</a:t>
            </a:r>
          </a:p>
          <a:p>
            <a:r>
              <a:rPr lang="en-US" altLang="ko-KR" b="1" dirty="0"/>
              <a:t>Desired Of Lifetime</a:t>
            </a:r>
          </a:p>
          <a:p>
            <a:r>
              <a:rPr lang="en-US" altLang="ko-KR" b="1" dirty="0"/>
              <a:t>DLT</a:t>
            </a:r>
            <a:r>
              <a:rPr lang="ko-KR" altLang="en-US" b="1" dirty="0"/>
              <a:t>는 어르신들의 수명을 예측하고 복지 정책을 제공 받을 수 있도록 도와드리고 있습니다</a:t>
            </a:r>
            <a:r>
              <a:rPr lang="en-US" altLang="ko-KR" b="1" dirty="0" smtClean="0"/>
              <a:t>.</a:t>
            </a:r>
            <a:endParaRPr lang="en-US" altLang="ko-KR" b="1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36" y="4430712"/>
            <a:ext cx="2956955" cy="168968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215740" y="3246224"/>
            <a:ext cx="38584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cap="all" dirty="0" smtClean="0"/>
              <a:t>NOTICE</a:t>
            </a:r>
            <a:endParaRPr lang="en-US" altLang="ko-KR" b="1" cap="all" dirty="0"/>
          </a:p>
          <a:p>
            <a:r>
              <a:rPr lang="ko-KR" altLang="en-US" b="1" dirty="0"/>
              <a:t>어르신들을 위한 정보와 지식을 공유하는 장소</a:t>
            </a:r>
            <a:r>
              <a:rPr lang="en-US" altLang="ko-KR" b="1" dirty="0"/>
              <a:t>, </a:t>
            </a:r>
            <a:r>
              <a:rPr lang="ko-KR" altLang="en-US" b="1" dirty="0"/>
              <a:t>정보 게시판입니다</a:t>
            </a:r>
            <a:r>
              <a:rPr lang="en-US" altLang="ko-KR" b="1" dirty="0"/>
              <a:t>!</a:t>
            </a:r>
          </a:p>
          <a:p>
            <a:r>
              <a:rPr lang="ko-KR" altLang="en-US" sz="800" dirty="0"/>
              <a:t>노년기의 건강과 행복을 더 잘 관리할 수 있는 다양한 정보를 찾을 수 있습니다</a:t>
            </a:r>
            <a:r>
              <a:rPr lang="en-US" altLang="ko-KR" sz="800" dirty="0"/>
              <a:t>. </a:t>
            </a:r>
            <a:r>
              <a:rPr lang="ko-KR" altLang="en-US" sz="800" dirty="0"/>
              <a:t>여러분의 경험과 지식을 공유하고</a:t>
            </a:r>
            <a:r>
              <a:rPr lang="en-US" altLang="ko-KR" sz="800" dirty="0"/>
              <a:t>, </a:t>
            </a:r>
            <a:r>
              <a:rPr lang="ko-KR" altLang="en-US" sz="800" dirty="0"/>
              <a:t>다른 이들과 소통하며</a:t>
            </a:r>
            <a:r>
              <a:rPr lang="en-US" altLang="ko-KR" sz="800" dirty="0"/>
              <a:t>, </a:t>
            </a:r>
            <a:r>
              <a:rPr lang="ko-KR" altLang="en-US" sz="800" dirty="0"/>
              <a:t>노인들을 위한 더 나은 미래를 고민하는 곳입니다</a:t>
            </a:r>
            <a:r>
              <a:rPr lang="en-US" altLang="ko-KR" sz="800" dirty="0"/>
              <a:t>. </a:t>
            </a:r>
            <a:r>
              <a:rPr lang="ko-KR" altLang="en-US" sz="800" dirty="0"/>
              <a:t>함께 건강하고 풍요로운 노년을 위한 정보를 나눠보세요</a:t>
            </a:r>
            <a:r>
              <a:rPr lang="en-US" altLang="ko-KR" sz="800" dirty="0"/>
              <a:t>!"</a:t>
            </a:r>
          </a:p>
          <a:p>
            <a:endParaRPr lang="en-US" altLang="ko-KR" b="1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0907" y="4435333"/>
            <a:ext cx="3843266" cy="1716757"/>
          </a:xfrm>
          <a:prstGeom prst="rect">
            <a:avLst/>
          </a:prstGeom>
        </p:spPr>
      </p:pic>
      <p:sp>
        <p:nvSpPr>
          <p:cNvPr id="17" name="Google Shape;213;g29e88d588c6_2_45"/>
          <p:cNvSpPr/>
          <p:nvPr/>
        </p:nvSpPr>
        <p:spPr>
          <a:xfrm>
            <a:off x="4141204" y="4464862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7057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2258840742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메인 페이지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(</a:t>
                      </a: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하단</a:t>
                      </a:r>
                      <a:r>
                        <a:rPr lang="en-US" altLang="ko-KR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)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각 지역별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</a:t>
                      </a:r>
                      <a:r>
                        <a:rPr lang="en-US" altLang="ko-KR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60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세 이상 인구 수를 보여주는 차트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2844131134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메인 페이지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(</a:t>
                      </a: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하단</a:t>
                      </a:r>
                      <a:r>
                        <a:rPr lang="en-US" altLang="ko-KR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)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1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31" y="2509357"/>
            <a:ext cx="7283335" cy="3267164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568174" y="5617029"/>
            <a:ext cx="7483295" cy="1126669"/>
          </a:xfrm>
          <a:prstGeom prst="rect">
            <a:avLst/>
          </a:prstGeom>
          <a:solidFill>
            <a:srgbClr val="1C36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64622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Working Hours</a:t>
            </a:r>
          </a:p>
          <a:p>
            <a:r>
              <a:rPr lang="en-US" altLang="ko-KR" sz="800" dirty="0"/>
              <a:t>Monday - Friday</a:t>
            </a:r>
          </a:p>
          <a:p>
            <a:r>
              <a:rPr lang="en-US" altLang="ko-KR" sz="800" b="1" dirty="0"/>
              <a:t>09:00 am - 06:00 pm</a:t>
            </a:r>
          </a:p>
          <a:p>
            <a:r>
              <a:rPr lang="en-US" altLang="ko-KR" sz="800" dirty="0"/>
              <a:t>Saturday/Sunday</a:t>
            </a:r>
          </a:p>
          <a:p>
            <a:r>
              <a:rPr lang="en-US" altLang="ko-KR" sz="800" b="1" dirty="0"/>
              <a:t>Closed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149431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Our Office</a:t>
            </a:r>
          </a:p>
          <a:p>
            <a:r>
              <a:rPr lang="ko-KR" altLang="en-US" sz="800" dirty="0"/>
              <a:t>서울시 서대문구 </a:t>
            </a:r>
            <a:r>
              <a:rPr lang="ko-KR" altLang="en-US" sz="800" dirty="0" err="1"/>
              <a:t>이대역</a:t>
            </a:r>
            <a:r>
              <a:rPr lang="ko-KR" altLang="en-US" sz="800" dirty="0"/>
              <a:t> </a:t>
            </a:r>
            <a:r>
              <a:rPr lang="ko-KR" altLang="en-US" sz="800" dirty="0" err="1"/>
              <a:t>바로앞</a:t>
            </a:r>
            <a:endParaRPr lang="ko-KR" altLang="en-US" sz="800" dirty="0"/>
          </a:p>
          <a:p>
            <a:r>
              <a:rPr lang="en-US" altLang="ko-KR" sz="800" dirty="0"/>
              <a:t>+012 3456 7890</a:t>
            </a:r>
          </a:p>
          <a:p>
            <a:r>
              <a:rPr lang="en-US" altLang="ko-KR" sz="800" dirty="0" smtClean="0"/>
              <a:t>dbwjdals62@gmail.com</a:t>
            </a:r>
            <a:endParaRPr lang="en-US" altLang="ko-KR" sz="800" dirty="0"/>
          </a:p>
        </p:txBody>
      </p:sp>
      <p:sp>
        <p:nvSpPr>
          <p:cNvPr id="19" name="Google Shape;213;g29e88d588c6_2_45"/>
          <p:cNvSpPr/>
          <p:nvPr/>
        </p:nvSpPr>
        <p:spPr>
          <a:xfrm>
            <a:off x="1240261" y="2773607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27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174;g29e88d588c6_2_9"/>
          <p:cNvSpPr/>
          <p:nvPr/>
        </p:nvSpPr>
        <p:spPr>
          <a:xfrm>
            <a:off x="568175" y="1754430"/>
            <a:ext cx="7506000" cy="4989269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bg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" name="Google Shape;181;g29e88d588c6_2_9"/>
          <p:cNvGraphicFramePr/>
          <p:nvPr>
            <p:extLst>
              <p:ext uri="{D42A27DB-BD31-4B8C-83A1-F6EECF244321}">
                <p14:modId xmlns:p14="http://schemas.microsoft.com/office/powerpoint/2010/main" val="1241128414"/>
              </p:ext>
            </p:extLst>
          </p:nvPr>
        </p:nvGraphicFramePr>
        <p:xfrm>
          <a:off x="8423251" y="1468314"/>
          <a:ext cx="3499225" cy="5275384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691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0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663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화면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b="1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지역별 통계</a:t>
                      </a:r>
                      <a:endParaRPr b="1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636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Description</a:t>
                      </a:r>
                      <a:endParaRPr lang="en-US" altLang="ko-KR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1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해당 부분을 색상을 주어 지역을 선택할 수 있게 설정</a:t>
                      </a:r>
                      <a:r>
                        <a:rPr lang="en-US" altLang="ko-KR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, </a:t>
                      </a:r>
                      <a:r>
                        <a:rPr lang="ko-KR" altLang="en-US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지역을 선택하면 지역별</a:t>
                      </a:r>
                      <a:r>
                        <a:rPr lang="ko-KR" altLang="en-US" baseline="0" dirty="0" smtClean="0">
                          <a:latin typeface="Pretendard" panose="020B0604020202020204" pitchFamily="50" charset="-127"/>
                          <a:ea typeface="Pretendard" panose="020B0604020202020204" pitchFamily="50" charset="-127"/>
                          <a:cs typeface="Pretendard" panose="020B0604020202020204" pitchFamily="50" charset="-127"/>
                        </a:rPr>
                        <a:t> 통계 데이터 사이트로 이동</a:t>
                      </a: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2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3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dirty="0" smtClean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605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4</a:t>
                      </a:r>
                      <a:endParaRPr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 anchor="ctr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ko-KR" altLang="en-US" dirty="0">
                        <a:latin typeface="Pretendard" panose="020B0604020202020204" pitchFamily="50" charset="-127"/>
                        <a:ea typeface="Pretendard" panose="020B0604020202020204" pitchFamily="50" charset="-127"/>
                        <a:cs typeface="Pretendard" panose="020B0604020202020204" pitchFamily="50" charset="-127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2472303045"/>
                  </a:ext>
                </a:extLst>
              </a:tr>
            </a:tbl>
          </a:graphicData>
        </a:graphic>
      </p:graphicFrame>
      <p:graphicFrame>
        <p:nvGraphicFramePr>
          <p:cNvPr id="26" name="Google Shape;131;g29e8d1b826c_0_5"/>
          <p:cNvGraphicFramePr/>
          <p:nvPr>
            <p:extLst>
              <p:ext uri="{D42A27DB-BD31-4B8C-83A1-F6EECF244321}">
                <p14:modId xmlns:p14="http://schemas.microsoft.com/office/powerpoint/2010/main" val="1700135983"/>
              </p:ext>
            </p:extLst>
          </p:nvPr>
        </p:nvGraphicFramePr>
        <p:xfrm>
          <a:off x="838200" y="336700"/>
          <a:ext cx="10287001" cy="792420"/>
        </p:xfrm>
        <a:graphic>
          <a:graphicData uri="http://schemas.openxmlformats.org/drawingml/2006/table">
            <a:tbl>
              <a:tblPr>
                <a:noFill/>
                <a:tableStyleId>{0CD6A738-2259-4E17-8A25-CA920BA46ABF}</a:tableStyleId>
              </a:tblPr>
              <a:tblGrid>
                <a:gridCol w="16399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887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8713">
                  <a:extLst>
                    <a:ext uri="{9D8B030D-6E8A-4147-A177-3AD203B41FA5}">
                      <a16:colId xmlns:a16="http://schemas.microsoft.com/office/drawing/2014/main" val="1160784399"/>
                    </a:ext>
                  </a:extLst>
                </a:gridCol>
                <a:gridCol w="1159566">
                  <a:extLst>
                    <a:ext uri="{9D8B030D-6E8A-4147-A177-3AD203B41FA5}">
                      <a16:colId xmlns:a16="http://schemas.microsoft.com/office/drawing/2014/main" val="2462664878"/>
                    </a:ext>
                  </a:extLst>
                </a:gridCol>
              </a:tblGrid>
              <a:tr h="378917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프로젝트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r>
                        <a:rPr 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명</a:t>
                      </a:r>
                      <a:r>
                        <a:rPr lang="en-US" altLang="ko-KR" b="0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 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생활환경에 따른 노인 건강 분석 및 정책 제공 서비스</a:t>
                      </a:r>
                      <a:endParaRPr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latin typeface="+mn-ea"/>
                        <a:ea typeface="+mn-ea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0" dirty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설명</a:t>
                      </a:r>
                      <a:endParaRPr b="0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지역별 통계 페이지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500" b="1" dirty="0" smtClean="0">
                          <a:solidFill>
                            <a:schemeClr val="bg1"/>
                          </a:solidFill>
                          <a:latin typeface="pretendard semibold" panose="02000703000000020004" pitchFamily="2" charset="-127"/>
                          <a:ea typeface="pretendard semibold" panose="02000703000000020004" pitchFamily="2" charset="-127"/>
                          <a:cs typeface="pretendard semibold" panose="02000703000000020004" pitchFamily="2" charset="-127"/>
                        </a:rPr>
                        <a:t>페이지</a:t>
                      </a:r>
                      <a:endParaRPr sz="1500" b="1" dirty="0">
                        <a:solidFill>
                          <a:schemeClr val="bg1"/>
                        </a:solidFill>
                        <a:latin typeface="pretendard semibold" panose="02000703000000020004" pitchFamily="2" charset="-127"/>
                        <a:ea typeface="pretendard semibold" panose="02000703000000020004" pitchFamily="2" charset="-127"/>
                        <a:cs typeface="pretendard semibold" panose="02000703000000020004" pitchFamily="2" charset="-127"/>
                      </a:endParaRPr>
                    </a:p>
                  </a:txBody>
                  <a:tcPr marL="91425" marR="91425" marT="91425" marB="91425"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 b="1" dirty="0" smtClean="0">
                          <a:latin typeface="pretendard Medium" panose="020B0603020202020204" pitchFamily="50" charset="-127"/>
                          <a:ea typeface="pretendard Medium" panose="020B0603020202020204" pitchFamily="50" charset="-127"/>
                          <a:cs typeface="pretendard Medium" panose="020B0603020202020204" pitchFamily="50" charset="-127"/>
                        </a:rPr>
                        <a:t>2</a:t>
                      </a:r>
                      <a:endParaRPr sz="1500" b="1" dirty="0">
                        <a:latin typeface="pretendard Medium" panose="020B0603020202020204" pitchFamily="50" charset="-127"/>
                        <a:ea typeface="pretendard Medium" panose="020B0603020202020204" pitchFamily="50" charset="-127"/>
                        <a:cs typeface="pretendard Medium" panose="020B0603020202020204" pitchFamily="50" charset="-127"/>
                      </a:endParaRPr>
                    </a:p>
                  </a:txBody>
                  <a:tcPr marL="91425" marR="91425" marT="91425" marB="91425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3979" y="4106006"/>
            <a:ext cx="38621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질병 정보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환경 정보 한눈에 보기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함께 하는 오늘</a:t>
            </a:r>
            <a:r>
              <a:rPr lang="en-US" altLang="ko-KR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, </a:t>
            </a:r>
            <a:r>
              <a:rPr lang="ko-KR" altLang="en-US" sz="1500" dirty="0" smtClean="0">
                <a:solidFill>
                  <a:schemeClr val="bg1"/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더 나은 미래를 위해</a:t>
            </a:r>
            <a:endParaRPr lang="en-US" altLang="ko-KR" sz="1500" dirty="0" smtClean="0">
              <a:solidFill>
                <a:schemeClr val="bg1"/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4571"/>
            <a:ext cx="1524000" cy="43815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5646221" y="5934197"/>
            <a:ext cx="1793174" cy="6412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800" b="1" dirty="0"/>
              <a:t>Working Hours</a:t>
            </a:r>
          </a:p>
          <a:p>
            <a:r>
              <a:rPr lang="en-US" altLang="ko-KR" sz="800" dirty="0"/>
              <a:t>Monday - Friday</a:t>
            </a:r>
          </a:p>
          <a:p>
            <a:r>
              <a:rPr lang="en-US" altLang="ko-KR" sz="800" b="1" dirty="0"/>
              <a:t>09:00 am - 06:00 pm</a:t>
            </a:r>
          </a:p>
          <a:p>
            <a:r>
              <a:rPr lang="en-US" altLang="ko-KR" sz="800" dirty="0"/>
              <a:t>Saturday/Sunday</a:t>
            </a:r>
          </a:p>
          <a:p>
            <a:r>
              <a:rPr lang="en-US" altLang="ko-KR" sz="800" b="1" dirty="0"/>
              <a:t>Closed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976" y="2652833"/>
            <a:ext cx="6960196" cy="3601998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3681351" y="3954483"/>
            <a:ext cx="498763" cy="52251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443844" y="5078556"/>
            <a:ext cx="1045029" cy="85161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Google Shape;213;g29e88d588c6_2_45"/>
          <p:cNvSpPr/>
          <p:nvPr/>
        </p:nvSpPr>
        <p:spPr>
          <a:xfrm>
            <a:off x="3586348" y="3863224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0" name="Google Shape;213;g29e88d588c6_2_45"/>
          <p:cNvSpPr/>
          <p:nvPr/>
        </p:nvSpPr>
        <p:spPr>
          <a:xfrm>
            <a:off x="3443844" y="5173893"/>
            <a:ext cx="359939" cy="334041"/>
          </a:xfrm>
          <a:prstGeom prst="ellipse">
            <a:avLst/>
          </a:prstGeom>
          <a:solidFill>
            <a:srgbClr val="00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66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dirty="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045060" y="1887551"/>
            <a:ext cx="52036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지역별 통계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기대수명 예측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	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정책 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                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당신의 만족도는</a:t>
            </a:r>
            <a:r>
              <a:rPr lang="en-US" altLang="ko-KR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? 	</a:t>
            </a:r>
            <a:r>
              <a:rPr lang="ko-KR" altLang="en-US" sz="800" dirty="0" smtClean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커뮤니티                 로그인</a:t>
            </a:r>
            <a:endParaRPr lang="en-US" altLang="ko-KR" sz="800" dirty="0" smtClean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  <a:p>
            <a:endParaRPr lang="ko-KR" altLang="en-US" sz="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862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</TotalTime>
  <Words>883</Words>
  <Application>Microsoft Office PowerPoint</Application>
  <PresentationFormat>와이드스크린</PresentationFormat>
  <Paragraphs>291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Pretendard</vt:lpstr>
      <vt:lpstr>Pretendard Light</vt:lpstr>
      <vt:lpstr>pretendard semibold</vt:lpstr>
      <vt:lpstr>Arial</vt:lpstr>
      <vt:lpstr>Impact</vt:lpstr>
      <vt:lpstr>Pretendard Black</vt:lpstr>
      <vt:lpstr>Pretendard ExtraBold</vt:lpstr>
      <vt:lpstr>Pretendard Medium</vt:lpstr>
      <vt:lpstr>Pretendard Medium</vt:lpstr>
      <vt:lpstr>맑은 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138</cp:revision>
  <dcterms:created xsi:type="dcterms:W3CDTF">2023-11-23T04:49:39Z</dcterms:created>
  <dcterms:modified xsi:type="dcterms:W3CDTF">2023-12-21T07:13:11Z</dcterms:modified>
</cp:coreProperties>
</file>